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B622-C1CC-4EC7-B176-D668869703F6}" type="datetimeFigureOut">
              <a:rPr lang="en-GB" smtClean="0"/>
              <a:t>25/05/2014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8DD26C-3C16-498A-9D23-5A48A342365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B622-C1CC-4EC7-B176-D668869703F6}" type="datetimeFigureOut">
              <a:rPr lang="en-GB" smtClean="0"/>
              <a:t>25/05/2014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D26C-3C16-498A-9D23-5A48A342365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B622-C1CC-4EC7-B176-D668869703F6}" type="datetimeFigureOut">
              <a:rPr lang="en-GB" smtClean="0"/>
              <a:t>25/05/2014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D26C-3C16-498A-9D23-5A48A342365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B622-C1CC-4EC7-B176-D668869703F6}" type="datetimeFigureOut">
              <a:rPr lang="en-GB" smtClean="0"/>
              <a:t>25/05/2014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D26C-3C16-498A-9D23-5A48A342365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B622-C1CC-4EC7-B176-D668869703F6}" type="datetimeFigureOut">
              <a:rPr lang="en-GB" smtClean="0"/>
              <a:t>25/05/2014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D26C-3C16-498A-9D23-5A48A342365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B622-C1CC-4EC7-B176-D668869703F6}" type="datetimeFigureOut">
              <a:rPr lang="en-GB" smtClean="0"/>
              <a:t>25/05/2014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D26C-3C16-498A-9D23-5A48A342365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B622-C1CC-4EC7-B176-D668869703F6}" type="datetimeFigureOut">
              <a:rPr lang="en-GB" smtClean="0"/>
              <a:t>25/05/2014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D26C-3C16-498A-9D23-5A48A342365B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B622-C1CC-4EC7-B176-D668869703F6}" type="datetimeFigureOut">
              <a:rPr lang="en-GB" smtClean="0"/>
              <a:t>25/05/2014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D26C-3C16-498A-9D23-5A48A342365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B622-C1CC-4EC7-B176-D668869703F6}" type="datetimeFigureOut">
              <a:rPr lang="en-GB" smtClean="0"/>
              <a:t>25/05/2014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D26C-3C16-498A-9D23-5A48A342365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B622-C1CC-4EC7-B176-D668869703F6}" type="datetimeFigureOut">
              <a:rPr lang="en-GB" smtClean="0"/>
              <a:t>25/05/2014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D26C-3C16-498A-9D23-5A48A342365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B622-C1CC-4EC7-B176-D668869703F6}" type="datetimeFigureOut">
              <a:rPr lang="en-GB" smtClean="0"/>
              <a:t>25/05/2014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D26C-3C16-498A-9D23-5A48A342365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081B622-C1CC-4EC7-B176-D668869703F6}" type="datetimeFigureOut">
              <a:rPr lang="en-GB" smtClean="0"/>
              <a:t>25/05/2014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78DD26C-3C16-498A-9D23-5A48A342365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02624" cy="2088232"/>
          </a:xfrm>
        </p:spPr>
        <p:txBody>
          <a:bodyPr>
            <a:noAutofit/>
          </a:bodyPr>
          <a:lstStyle/>
          <a:p>
            <a:r>
              <a:rPr lang="en-GB" sz="4800" b="1" dirty="0" smtClean="0"/>
              <a:t>Village results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Mandalay </a:t>
            </a:r>
            <a:r>
              <a:rPr lang="en-GB" dirty="0" smtClean="0"/>
              <a:t>Room </a:t>
            </a:r>
          </a:p>
          <a:p>
            <a:r>
              <a:rPr lang="en-GB" dirty="0" smtClean="0"/>
              <a:t>26 </a:t>
            </a:r>
            <a:r>
              <a:rPr lang="en-US" dirty="0" smtClean="0"/>
              <a:t>May 2014</a:t>
            </a:r>
          </a:p>
          <a:p>
            <a:r>
              <a:rPr lang="en-US" dirty="0" smtClean="0"/>
              <a:t>Simon Baker (ICF)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5507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Ethnicity (%)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8243804"/>
              </p:ext>
            </p:extLst>
          </p:nvPr>
        </p:nvGraphicFramePr>
        <p:xfrm>
          <a:off x="1115616" y="1772816"/>
          <a:ext cx="7488833" cy="3600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7311"/>
                <a:gridCol w="689122"/>
                <a:gridCol w="688312"/>
                <a:gridCol w="803300"/>
                <a:gridCol w="689122"/>
                <a:gridCol w="923148"/>
                <a:gridCol w="738518"/>
              </a:tblGrid>
              <a:tr h="600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Proportion of households with: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Hilly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Dry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Coastal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LIFT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Control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Total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600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Bamar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4.8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98.6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83.8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59.2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58.2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59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600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Chin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34.9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1.2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.2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14.1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11.1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13.3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600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Rakhine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.1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9.9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3.8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1.8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3.3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600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Shan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17.5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7.4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3.8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6.5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600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Pa-O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24.9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8.6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11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9.2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437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7598771"/>
              </p:ext>
            </p:extLst>
          </p:nvPr>
        </p:nvGraphicFramePr>
        <p:xfrm>
          <a:off x="899593" y="2276871"/>
          <a:ext cx="7488830" cy="3024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2253"/>
                <a:gridCol w="736566"/>
                <a:gridCol w="736566"/>
                <a:gridCol w="802201"/>
                <a:gridCol w="683896"/>
                <a:gridCol w="914023"/>
                <a:gridCol w="733325"/>
              </a:tblGrid>
              <a:tr h="756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Proportion of: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Hilly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Dry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Coastal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LIFT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Control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Total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756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Buddhist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54.3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99.6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94.9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81.2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81.4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81.3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756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Christian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45.4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.4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18.7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18.4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18.6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756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Muslim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.2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.1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.1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.1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.1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9580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>
                <a:effectLst/>
              </a:rPr>
              <a:t>Socio-economic background of the selected </a:t>
            </a:r>
            <a:r>
              <a:rPr lang="en-GB" sz="4800" dirty="0" smtClean="0">
                <a:effectLst/>
              </a:rPr>
              <a:t>villages</a:t>
            </a:r>
            <a:endParaRPr lang="en-GB" sz="4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5596529"/>
              </p:ext>
            </p:extLst>
          </p:nvPr>
        </p:nvGraphicFramePr>
        <p:xfrm>
          <a:off x="827584" y="1988839"/>
          <a:ext cx="7848871" cy="38884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4451"/>
                <a:gridCol w="875588"/>
                <a:gridCol w="875588"/>
                <a:gridCol w="875588"/>
                <a:gridCol w="709982"/>
                <a:gridCol w="943530"/>
                <a:gridCol w="754144"/>
              </a:tblGrid>
              <a:tr h="343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Hilly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Dry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Coastal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LIFT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Control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Total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70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Mean number of households per village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171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209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166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198*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136*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182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70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Mean number of males per village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425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469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364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456*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311*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420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70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Mean number of females per village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456*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544*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377*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499*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340*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459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70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Average daily wage (Kyat) for males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2,940***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1,930***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2,432***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2,414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2,494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2,434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70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Average daily wage (Kyat) for females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2,475***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1,424***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1,894***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1,930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1,934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1,931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4394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Availability of electricity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5569161"/>
              </p:ext>
            </p:extLst>
          </p:nvPr>
        </p:nvGraphicFramePr>
        <p:xfrm>
          <a:off x="755578" y="2276872"/>
          <a:ext cx="7632844" cy="28083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4182"/>
                <a:gridCol w="702373"/>
                <a:gridCol w="701548"/>
                <a:gridCol w="818748"/>
                <a:gridCol w="702373"/>
                <a:gridCol w="940900"/>
                <a:gridCol w="752720"/>
              </a:tblGrid>
              <a:tr h="5543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Proportion of villages with: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Hilly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Dry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Coastal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LIFT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Control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Total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5543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Electricity (Govt.)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20.9**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13.4**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1.5**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12.7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10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12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5543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Electricity organised by village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26.9**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19.4**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4.5**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16.7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18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17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1145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Electricity (Private/commercial generator)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4.5***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31.8***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15.3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10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14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0047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Civil society groups and activities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211756"/>
              </p:ext>
            </p:extLst>
          </p:nvPr>
        </p:nvGraphicFramePr>
        <p:xfrm>
          <a:off x="755575" y="2204864"/>
          <a:ext cx="7776864" cy="3384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9059"/>
                <a:gridCol w="783408"/>
                <a:gridCol w="783408"/>
                <a:gridCol w="831372"/>
                <a:gridCol w="762372"/>
                <a:gridCol w="942446"/>
                <a:gridCol w="754799"/>
              </a:tblGrid>
              <a:tr h="457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Proportion of villages with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Hilly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Dry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Coastal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LIFT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Control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Total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457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Self-help groups 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28.4***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68.7***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60.6***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50.7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58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52.5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945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Active NGOs in the past 24 months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88.1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91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93.9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100</a:t>
                      </a:r>
                      <a:r>
                        <a:rPr lang="en-GB" sz="1200">
                          <a:effectLst/>
                        </a:rPr>
                        <a:t>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64</a:t>
                      </a:r>
                      <a:r>
                        <a:rPr lang="en-GB" sz="1200">
                          <a:effectLst/>
                        </a:rPr>
                        <a:t>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91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1522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Received a training by </a:t>
                      </a:r>
                      <a:r>
                        <a:rPr lang="en-GB" sz="1200">
                          <a:effectLst/>
                        </a:rPr>
                        <a:t>any government or NGO </a:t>
                      </a:r>
                      <a:r>
                        <a:rPr lang="en-GB" sz="1100">
                          <a:effectLst/>
                        </a:rPr>
                        <a:t>in the past 12 months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41.8***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34.3***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72.7***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56</a:t>
                      </a:r>
                      <a:r>
                        <a:rPr lang="en-GB" sz="1200">
                          <a:effectLst/>
                        </a:rPr>
                        <a:t>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30</a:t>
                      </a:r>
                      <a:r>
                        <a:rPr lang="en-GB" sz="1200">
                          <a:effectLst/>
                        </a:rPr>
                        <a:t>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49.5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913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Source of </a:t>
            </a:r>
            <a:r>
              <a:rPr lang="en-GB" dirty="0" smtClean="0">
                <a:effectLst/>
              </a:rPr>
              <a:t>credit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3956548"/>
              </p:ext>
            </p:extLst>
          </p:nvPr>
        </p:nvGraphicFramePr>
        <p:xfrm>
          <a:off x="539552" y="1844828"/>
          <a:ext cx="7974894" cy="42207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5318"/>
                <a:gridCol w="803357"/>
                <a:gridCol w="803357"/>
                <a:gridCol w="849091"/>
                <a:gridCol w="767115"/>
                <a:gridCol w="959541"/>
                <a:gridCol w="767115"/>
              </a:tblGrid>
              <a:tr h="276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Proportion of villages using: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Hilly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Dry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Coastal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LIFT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Control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Total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866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Micro-credit provider (low interest, of 2.5% per month or less)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47.8***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44.8***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81.8***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64</a:t>
                      </a:r>
                      <a:r>
                        <a:rPr lang="en-GB" sz="1200">
                          <a:effectLst/>
                        </a:rPr>
                        <a:t>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40</a:t>
                      </a:r>
                      <a:r>
                        <a:rPr lang="en-GB" sz="1200">
                          <a:effectLst/>
                        </a:rPr>
                        <a:t>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58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571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Village Savings and Loans Association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7.5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11.9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7.6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8.7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10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9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276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Family/friend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28.4*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35.8*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54.5*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36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50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39.5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276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Money lender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22.4***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37.5***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56.1***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40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34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38.5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276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Shop-keeper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9*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0*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276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Private company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1.5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6.1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2.5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571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Farmers Association/Cooperative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11.9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8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276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Pre-sale of product to trader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34.3***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4.5***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24.2***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21.3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20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21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276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Government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38.8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55.2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54.5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50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48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49.5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276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Saving and loan associations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35.8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31.3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31.8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32.7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34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33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207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Water sources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330851"/>
              </p:ext>
            </p:extLst>
          </p:nvPr>
        </p:nvGraphicFramePr>
        <p:xfrm>
          <a:off x="467544" y="1556793"/>
          <a:ext cx="8136904" cy="48965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3886"/>
                <a:gridCol w="819677"/>
                <a:gridCol w="819677"/>
                <a:gridCol w="868981"/>
                <a:gridCol w="788863"/>
                <a:gridCol w="986078"/>
                <a:gridCol w="789742"/>
              </a:tblGrid>
              <a:tr h="3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Hilly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Dry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Coastal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LIFT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Control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Total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3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River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4.5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10.4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9.1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7.3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10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8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3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Creek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20.9***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17.9***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53***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28.7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36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30.5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3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Pond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0***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47.8***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87.9***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46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42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45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3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Brick well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22.4***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41.8***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12.1***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25.3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26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25.5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3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Hand-dug well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7.5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4.5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5.3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3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Tube Well (Motor pump)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9***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59.7***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21.2***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32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24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30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3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Tube well (Hand pump)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19.4***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38.8***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27.7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14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20.5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3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Spring water (natural)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68.7***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4.5***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1.5***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27.3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18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25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3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Spring water (stored)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14.9**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1.5**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8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6.5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3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Public water supply system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4.5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3.5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3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Dam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1.5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2.5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3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Rain water storage tank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17.9***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0***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27.3***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14.7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16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15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3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Purchased water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7.5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1.5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4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0528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155</TotalTime>
  <Words>587</Words>
  <Application>Microsoft Office PowerPoint</Application>
  <PresentationFormat>On-screen Show (4:3)</PresentationFormat>
  <Paragraphs>354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Village results</vt:lpstr>
      <vt:lpstr>Ethnicity (%)</vt:lpstr>
      <vt:lpstr>Religion</vt:lpstr>
      <vt:lpstr>Socio-economic background of the selected villages</vt:lpstr>
      <vt:lpstr>Availability of electricity</vt:lpstr>
      <vt:lpstr>Civil society groups and activities</vt:lpstr>
      <vt:lpstr>Source of credit</vt:lpstr>
      <vt:lpstr>Water sources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lastModifiedBy>samsung</cp:lastModifiedBy>
  <cp:revision>17</cp:revision>
  <dcterms:created xsi:type="dcterms:W3CDTF">2014-05-23T08:05:55Z</dcterms:created>
  <dcterms:modified xsi:type="dcterms:W3CDTF">2014-05-25T14:11:43Z</dcterms:modified>
</cp:coreProperties>
</file>